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84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Muli" pitchFamily="2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3" roundtripDataSignature="AMtx7mj4ZKCR94JtDMqc5cXlacsvJEgs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9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778"/>
  </p:normalViewPr>
  <p:slideViewPr>
    <p:cSldViewPr snapToGrid="0">
      <p:cViewPr varScale="1">
        <p:scale>
          <a:sx n="69" d="100"/>
          <a:sy n="69" d="100"/>
        </p:scale>
        <p:origin x="68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43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08" name="Google Shape;20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4" name="Google Shape;2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5" name="Google Shape;4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" name="Google Shape;1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t="13565"/>
          <a:stretch/>
        </p:blipFill>
        <p:spPr>
          <a:xfrm>
            <a:off x="12658514" y="8359056"/>
            <a:ext cx="5951473" cy="1798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9525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1353800" y="4075331"/>
            <a:ext cx="6934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Introducción a las bases de datos relacionales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2400299" y="3302812"/>
            <a:ext cx="6096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Taller de SQL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1590886" y="7158727"/>
            <a:ext cx="690541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Martes</a:t>
            </a: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03 de marzo de 2020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18:00 – 20:00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/>
          <p:nvPr/>
        </p:nvSpPr>
        <p:spPr>
          <a:xfrm>
            <a:off x="15121713" y="3635895"/>
            <a:ext cx="3166288" cy="3015211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482977C-C015-8F4E-B986-12CFE5982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360"/>
          <a:stretch/>
        </p:blipFill>
        <p:spPr>
          <a:xfrm>
            <a:off x="7286779" y="1605123"/>
            <a:ext cx="9992571" cy="7950200"/>
          </a:xfrm>
          <a:prstGeom prst="rect">
            <a:avLst/>
          </a:prstGeom>
        </p:spPr>
      </p:pic>
      <p:sp>
        <p:nvSpPr>
          <p:cNvPr id="189" name="Google Shape;189;p37"/>
          <p:cNvSpPr txBox="1"/>
          <p:nvPr/>
        </p:nvSpPr>
        <p:spPr>
          <a:xfrm>
            <a:off x="8813663" y="0"/>
            <a:ext cx="9194117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Crear tabla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7"/>
          <p:cNvSpPr/>
          <p:nvPr/>
        </p:nvSpPr>
        <p:spPr>
          <a:xfrm>
            <a:off x="0" y="-119032"/>
            <a:ext cx="6737011" cy="1061008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7"/>
          <p:cNvSpPr/>
          <p:nvPr/>
        </p:nvSpPr>
        <p:spPr>
          <a:xfrm>
            <a:off x="772788" y="3635895"/>
            <a:ext cx="5335138" cy="1194619"/>
          </a:xfrm>
          <a:prstGeom prst="round1Rect">
            <a:avLst>
              <a:gd name="adj" fmla="val 16667"/>
            </a:avLst>
          </a:prstGeom>
          <a:solidFill>
            <a:srgbClr val="FFEBEB"/>
          </a:solidFill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7"/>
          <p:cNvSpPr/>
          <p:nvPr/>
        </p:nvSpPr>
        <p:spPr>
          <a:xfrm>
            <a:off x="1252110" y="3660963"/>
            <a:ext cx="4855816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database_name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1400" b="0" i="0" u="none" strike="noStrike" cap="none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dirty="0">
              <a:solidFill>
                <a:schemeClr val="bg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var_name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 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data_type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 [</a:t>
            </a:r>
            <a:r>
              <a:rPr lang="en-US" sz="1400" b="0" i="0" u="none" strike="noStrike" cap="none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(length)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 [</a:t>
            </a:r>
            <a:r>
              <a:rPr lang="en-US" sz="1400" b="0" i="0" u="none" strike="noStrike" cap="none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options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dirty="0">
              <a:solidFill>
                <a:srgbClr val="92D05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[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var_name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 [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data_type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 [</a:t>
            </a:r>
            <a:r>
              <a:rPr lang="en-US" sz="1400" b="0" i="0" u="none" strike="noStrike" cap="none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(length)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 [</a:t>
            </a:r>
            <a:r>
              <a:rPr lang="en-US" sz="1400" b="0" i="0" u="none" strike="noStrike" cap="none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options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dirty="0">
              <a:solidFill>
                <a:srgbClr val="92D05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[…]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>
              <a:solidFill>
                <a:srgbClr val="92D050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EB00DD5F-040B-1E46-8F4A-DDA014B599C2}"/>
              </a:ext>
            </a:extLst>
          </p:cNvPr>
          <p:cNvSpPr/>
          <p:nvPr/>
        </p:nvSpPr>
        <p:spPr>
          <a:xfrm>
            <a:off x="1057121" y="3762705"/>
            <a:ext cx="194989" cy="1114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215F89-02E7-BE44-B95F-548F4EB19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779" y="1617823"/>
            <a:ext cx="9944100" cy="793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/>
          <p:nvPr/>
        </p:nvSpPr>
        <p:spPr>
          <a:xfrm>
            <a:off x="0" y="0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8"/>
          <p:cNvSpPr/>
          <p:nvPr/>
        </p:nvSpPr>
        <p:spPr>
          <a:xfrm>
            <a:off x="11408614" y="-147371"/>
            <a:ext cx="6907045" cy="105817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8"/>
          <p:cNvSpPr/>
          <p:nvPr/>
        </p:nvSpPr>
        <p:spPr>
          <a:xfrm>
            <a:off x="14582591" y="8065283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39" cy="11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8"/>
          <p:cNvSpPr/>
          <p:nvPr/>
        </p:nvSpPr>
        <p:spPr>
          <a:xfrm>
            <a:off x="12276530" y="3361647"/>
            <a:ext cx="5191433" cy="1194619"/>
          </a:xfrm>
          <a:prstGeom prst="round1Rect">
            <a:avLst>
              <a:gd name="adj" fmla="val 16667"/>
            </a:avLst>
          </a:prstGeom>
          <a:solidFill>
            <a:srgbClr val="FFEBEB"/>
          </a:solidFill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8"/>
          <p:cNvSpPr txBox="1"/>
          <p:nvPr/>
        </p:nvSpPr>
        <p:spPr>
          <a:xfrm>
            <a:off x="1866534" y="0"/>
            <a:ext cx="9194117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Eliminar tabla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8"/>
          <p:cNvSpPr/>
          <p:nvPr/>
        </p:nvSpPr>
        <p:spPr>
          <a:xfrm>
            <a:off x="12755852" y="3488945"/>
            <a:ext cx="409805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DROP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database_name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>
              <a:solidFill>
                <a:srgbClr val="92D050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B2BBB8E0-8B76-2344-87FB-0E3D941D82D3}"/>
              </a:ext>
            </a:extLst>
          </p:cNvPr>
          <p:cNvSpPr/>
          <p:nvPr/>
        </p:nvSpPr>
        <p:spPr>
          <a:xfrm>
            <a:off x="12560862" y="3587121"/>
            <a:ext cx="194989" cy="1114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9B0B23-3A42-C946-9EC2-EF1AB6E727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625"/>
          <a:stretch/>
        </p:blipFill>
        <p:spPr>
          <a:xfrm>
            <a:off x="616817" y="2484172"/>
            <a:ext cx="9944100" cy="79502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E6F31F-5988-5A4B-BE2B-9CBCB2C48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18" y="2496872"/>
            <a:ext cx="9944100" cy="793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/>
          <p:nvPr/>
        </p:nvSpPr>
        <p:spPr>
          <a:xfrm>
            <a:off x="15121713" y="3635895"/>
            <a:ext cx="3166288" cy="3015211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F0A70C-E048-2C4A-B662-5DF2BF902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531" y="1903573"/>
            <a:ext cx="9944100" cy="7937500"/>
          </a:xfrm>
          <a:prstGeom prst="rect">
            <a:avLst/>
          </a:prstGeom>
        </p:spPr>
      </p:pic>
      <p:sp>
        <p:nvSpPr>
          <p:cNvPr id="211" name="Google Shape;211;p39"/>
          <p:cNvSpPr txBox="1"/>
          <p:nvPr/>
        </p:nvSpPr>
        <p:spPr>
          <a:xfrm>
            <a:off x="8813664" y="0"/>
            <a:ext cx="9194117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Insertar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9"/>
          <p:cNvSpPr/>
          <p:nvPr/>
        </p:nvSpPr>
        <p:spPr>
          <a:xfrm>
            <a:off x="0" y="-119032"/>
            <a:ext cx="6737011" cy="1061008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9"/>
          <p:cNvSpPr/>
          <p:nvPr/>
        </p:nvSpPr>
        <p:spPr>
          <a:xfrm>
            <a:off x="772788" y="3635895"/>
            <a:ext cx="5191433" cy="1194619"/>
          </a:xfrm>
          <a:prstGeom prst="round1Rect">
            <a:avLst>
              <a:gd name="adj" fmla="val 16667"/>
            </a:avLst>
          </a:prstGeom>
          <a:solidFill>
            <a:srgbClr val="FFEBEB"/>
          </a:solidFill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/>
          <p:nvPr/>
        </p:nvSpPr>
        <p:spPr>
          <a:xfrm>
            <a:off x="1252110" y="3763194"/>
            <a:ext cx="4259499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INSERT INTO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database_name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400" b="0" i="0" u="none" strike="noStrike" cap="none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var_name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var_name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[…] </a:t>
            </a:r>
            <a:r>
              <a:rPr lang="en-US" sz="1400" b="0" i="0" u="none" strike="noStrike" cap="none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>
              <a:solidFill>
                <a:schemeClr val="bg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VALUES</a:t>
            </a:r>
            <a:endParaRPr dirty="0">
              <a:solidFill>
                <a:srgbClr val="569CD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400" b="0" i="0" u="none" strike="noStrike" cap="none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1400" b="0" i="0" u="none" strike="noStrike" cap="none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value_1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US" sz="1400" b="0" i="0" u="none" strike="noStrike" cap="none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value_2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[…] </a:t>
            </a:r>
            <a:r>
              <a:rPr lang="en-US" sz="1400" b="0" i="0" u="none" strike="noStrike" cap="none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>
              <a:solidFill>
                <a:schemeClr val="bg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6C0BBD69-F741-9343-91D8-B00ECA6B4B53}"/>
              </a:ext>
            </a:extLst>
          </p:cNvPr>
          <p:cNvSpPr/>
          <p:nvPr/>
        </p:nvSpPr>
        <p:spPr>
          <a:xfrm>
            <a:off x="1057121" y="3867448"/>
            <a:ext cx="194989" cy="1114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E0C008C-8D0E-1440-B53B-84AC98627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799" y="3072514"/>
            <a:ext cx="9900348" cy="62628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0120CA2-940A-F744-BD32-532608CE9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51" y="2933700"/>
            <a:ext cx="9900348" cy="6262872"/>
          </a:xfrm>
          <a:prstGeom prst="rect">
            <a:avLst/>
          </a:prstGeom>
        </p:spPr>
      </p:pic>
      <p:sp>
        <p:nvSpPr>
          <p:cNvPr id="220" name="Google Shape;220;p40"/>
          <p:cNvSpPr/>
          <p:nvPr/>
        </p:nvSpPr>
        <p:spPr>
          <a:xfrm>
            <a:off x="0" y="0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0"/>
          <p:cNvSpPr/>
          <p:nvPr/>
        </p:nvSpPr>
        <p:spPr>
          <a:xfrm>
            <a:off x="11408614" y="-147371"/>
            <a:ext cx="6907045" cy="105817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0"/>
          <p:cNvSpPr/>
          <p:nvPr/>
        </p:nvSpPr>
        <p:spPr>
          <a:xfrm>
            <a:off x="14582591" y="8065283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75661" y="9163889"/>
            <a:ext cx="3212339" cy="11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/>
          <p:nvPr/>
        </p:nvSpPr>
        <p:spPr>
          <a:xfrm>
            <a:off x="11990440" y="3361647"/>
            <a:ext cx="5678128" cy="1194619"/>
          </a:xfrm>
          <a:prstGeom prst="round1Rect">
            <a:avLst>
              <a:gd name="adj" fmla="val 16667"/>
            </a:avLst>
          </a:prstGeom>
          <a:solidFill>
            <a:srgbClr val="FFEBEB"/>
          </a:solidFill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1704940" y="0"/>
            <a:ext cx="9194117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Actualizar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0"/>
          <p:cNvSpPr/>
          <p:nvPr/>
        </p:nvSpPr>
        <p:spPr>
          <a:xfrm>
            <a:off x="12322277" y="3462656"/>
            <a:ext cx="545213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database_name</a:t>
            </a:r>
            <a:r>
              <a:rPr lang="en-US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var_name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1400" b="0" i="0" u="none" strike="noStrike" cap="none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var_name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US" sz="1400" b="0" i="0" u="none" strike="noStrike" cap="none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[…]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endParaRPr dirty="0">
              <a:solidFill>
                <a:srgbClr val="569CD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[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9B52F47A-1F76-3C4D-A400-D8DC80A71AFF}"/>
              </a:ext>
            </a:extLst>
          </p:cNvPr>
          <p:cNvSpPr/>
          <p:nvPr/>
        </p:nvSpPr>
        <p:spPr>
          <a:xfrm>
            <a:off x="12127287" y="3567098"/>
            <a:ext cx="194989" cy="1114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92269A-1DC4-064B-B020-08FCC7783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508" y="2725915"/>
            <a:ext cx="8734118" cy="6678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/>
          <p:nvPr/>
        </p:nvSpPr>
        <p:spPr>
          <a:xfrm>
            <a:off x="0" y="0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1"/>
          <p:cNvSpPr/>
          <p:nvPr/>
        </p:nvSpPr>
        <p:spPr>
          <a:xfrm>
            <a:off x="11408614" y="-147371"/>
            <a:ext cx="6907045" cy="105817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1"/>
          <p:cNvSpPr/>
          <p:nvPr/>
        </p:nvSpPr>
        <p:spPr>
          <a:xfrm>
            <a:off x="14582591" y="8065283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39" cy="11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1"/>
          <p:cNvSpPr/>
          <p:nvPr/>
        </p:nvSpPr>
        <p:spPr>
          <a:xfrm>
            <a:off x="11990440" y="3361647"/>
            <a:ext cx="5678128" cy="1194619"/>
          </a:xfrm>
          <a:prstGeom prst="round1Rect">
            <a:avLst>
              <a:gd name="adj" fmla="val 16667"/>
            </a:avLst>
          </a:prstGeom>
          <a:solidFill>
            <a:srgbClr val="FFEBEB"/>
          </a:solidFill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1"/>
          <p:cNvSpPr txBox="1"/>
          <p:nvPr/>
        </p:nvSpPr>
        <p:spPr>
          <a:xfrm>
            <a:off x="1704940" y="0"/>
            <a:ext cx="9194117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Eliminar </a:t>
            </a: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1"/>
          <p:cNvSpPr/>
          <p:nvPr/>
        </p:nvSpPr>
        <p:spPr>
          <a:xfrm>
            <a:off x="12322276" y="3462656"/>
            <a:ext cx="432830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DELETE FROM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database_name</a:t>
            </a:r>
            <a:r>
              <a:rPr lang="en-US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r>
              <a:rPr lang="en-US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endParaRPr dirty="0">
              <a:solidFill>
                <a:srgbClr val="569CD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[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CE1CBE0A-3FD6-3E40-91D7-B667AD48311D}"/>
              </a:ext>
            </a:extLst>
          </p:cNvPr>
          <p:cNvSpPr/>
          <p:nvPr/>
        </p:nvSpPr>
        <p:spPr>
          <a:xfrm>
            <a:off x="12127287" y="3567098"/>
            <a:ext cx="194989" cy="1114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AED481-4E80-644C-8B3A-EEF91ADF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2004831"/>
            <a:ext cx="9697883" cy="7740967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6E0604-D6BF-054F-BB7A-53457748F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89" y="2004831"/>
            <a:ext cx="9944100" cy="7603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"/>
          <p:cNvSpPr/>
          <p:nvPr/>
        </p:nvSpPr>
        <p:spPr>
          <a:xfrm>
            <a:off x="9935662" y="0"/>
            <a:ext cx="8352338" cy="103833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0"/>
          <p:cNvSpPr/>
          <p:nvPr/>
        </p:nvSpPr>
        <p:spPr>
          <a:xfrm>
            <a:off x="0" y="0"/>
            <a:ext cx="2882897" cy="2335073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0"/>
          <p:cNvSpPr txBox="1"/>
          <p:nvPr/>
        </p:nvSpPr>
        <p:spPr>
          <a:xfrm>
            <a:off x="1873812" y="136418"/>
            <a:ext cx="7777164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Seleccionar</a:t>
            </a:r>
            <a:endParaRPr sz="7000" b="1">
              <a:solidFill>
                <a:srgbClr val="231F1D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39" cy="11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0"/>
          <p:cNvSpPr/>
          <p:nvPr/>
        </p:nvSpPr>
        <p:spPr>
          <a:xfrm>
            <a:off x="11362130" y="3948881"/>
            <a:ext cx="5191433" cy="1194619"/>
          </a:xfrm>
          <a:prstGeom prst="round1Rect">
            <a:avLst>
              <a:gd name="adj" fmla="val 16667"/>
            </a:avLst>
          </a:prstGeom>
          <a:solidFill>
            <a:srgbClr val="FFEBEB"/>
          </a:solidFill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11841452" y="4076180"/>
            <a:ext cx="3563796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var_name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var_name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[…]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database_name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/>
            <a:r>
              <a:rPr lang="en-US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WHERE </a:t>
            </a:r>
            <a:r>
              <a:rPr lang="en-US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-US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E314BA4D-E589-E146-B825-7416D9B8482E}"/>
              </a:ext>
            </a:extLst>
          </p:cNvPr>
          <p:cNvSpPr/>
          <p:nvPr/>
        </p:nvSpPr>
        <p:spPr>
          <a:xfrm>
            <a:off x="11646463" y="4181147"/>
            <a:ext cx="194989" cy="1114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2EF150-9069-8D46-9C8A-0E31C9040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50051" y="3468064"/>
            <a:ext cx="12385713" cy="497458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1DAA0A-551C-944B-AB67-D22D2571C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560" y="3656107"/>
            <a:ext cx="9265577" cy="47865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9BB6AF8-E931-7248-A230-18C8D2200BDA}"/>
              </a:ext>
            </a:extLst>
          </p:cNvPr>
          <p:cNvSpPr/>
          <p:nvPr/>
        </p:nvSpPr>
        <p:spPr>
          <a:xfrm>
            <a:off x="9026820" y="49896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dirty="0"/>
              <a:t> 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5ED51F-3B12-B240-A7F2-EE8611936606}"/>
              </a:ext>
            </a:extLst>
          </p:cNvPr>
          <p:cNvSpPr/>
          <p:nvPr/>
        </p:nvSpPr>
        <p:spPr>
          <a:xfrm>
            <a:off x="9026820" y="49896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dirty="0"/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"/>
          <p:cNvSpPr/>
          <p:nvPr/>
        </p:nvSpPr>
        <p:spPr>
          <a:xfrm>
            <a:off x="14974270" y="0"/>
            <a:ext cx="3313729" cy="4403853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12"/>
          <p:cNvPicPr preferRelativeResize="0"/>
          <p:nvPr/>
        </p:nvPicPr>
        <p:blipFill rotWithShape="1">
          <a:blip r:embed="rId3">
            <a:alphaModFix/>
          </a:blip>
          <a:srcRect l="29668" r="29666"/>
          <a:stretch/>
        </p:blipFill>
        <p:spPr>
          <a:xfrm>
            <a:off x="11596509" y="1028700"/>
            <a:ext cx="5662791" cy="927843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2"/>
          <p:cNvSpPr/>
          <p:nvPr/>
        </p:nvSpPr>
        <p:spPr>
          <a:xfrm>
            <a:off x="0" y="-147371"/>
            <a:ext cx="10534447" cy="105817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12"/>
          <p:cNvGrpSpPr/>
          <p:nvPr/>
        </p:nvGrpSpPr>
        <p:grpSpPr>
          <a:xfrm>
            <a:off x="1463657" y="2846348"/>
            <a:ext cx="7607132" cy="4458572"/>
            <a:chOff x="0" y="-180975"/>
            <a:chExt cx="10142843" cy="5944763"/>
          </a:xfrm>
        </p:grpSpPr>
        <p:sp>
          <p:nvSpPr>
            <p:cNvPr id="270" name="Google Shape;270;p12"/>
            <p:cNvSpPr txBox="1"/>
            <p:nvPr/>
          </p:nvSpPr>
          <p:spPr>
            <a:xfrm>
              <a:off x="0" y="-180975"/>
              <a:ext cx="10142843" cy="1501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6500" b="1" i="0" u="none" strike="noStrike" cap="none">
                  <a:solidFill>
                    <a:srgbClr val="F7F9F8"/>
                  </a:solidFill>
                  <a:latin typeface="Muli"/>
                  <a:ea typeface="Muli"/>
                  <a:cs typeface="Muli"/>
                  <a:sym typeface="Muli"/>
                </a:rPr>
                <a:t>Connect With Us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1" name="Google Shape;271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2882207"/>
              <a:ext cx="2881581" cy="2881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233430" y="2882207"/>
              <a:ext cx="2881581" cy="2881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66859" y="2882207"/>
              <a:ext cx="2881581" cy="287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4" name="Google Shape;274;p12"/>
          <p:cNvPicPr preferRelativeResize="0"/>
          <p:nvPr/>
        </p:nvPicPr>
        <p:blipFill rotWithShape="1">
          <a:blip r:embed="rId7">
            <a:alphaModFix/>
          </a:blip>
          <a:srcRect l="27216" t="12500" r="17034" b="12500"/>
          <a:stretch/>
        </p:blipFill>
        <p:spPr>
          <a:xfrm>
            <a:off x="11143703" y="1368085"/>
            <a:ext cx="5804486" cy="10411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4"/>
          <p:cNvSpPr/>
          <p:nvPr/>
        </p:nvSpPr>
        <p:spPr>
          <a:xfrm>
            <a:off x="0" y="-119032"/>
            <a:ext cx="10137700" cy="105250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4"/>
          <p:cNvSpPr/>
          <p:nvPr/>
        </p:nvSpPr>
        <p:spPr>
          <a:xfrm>
            <a:off x="14583270" y="8065283"/>
            <a:ext cx="3874765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4"/>
          <p:cNvSpPr txBox="1"/>
          <p:nvPr/>
        </p:nvSpPr>
        <p:spPr>
          <a:xfrm>
            <a:off x="10463994" y="7143750"/>
            <a:ext cx="6795306" cy="211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Acelera tu carrera digital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4"/>
          <p:cNvSpPr txBox="1"/>
          <p:nvPr/>
        </p:nvSpPr>
        <p:spPr>
          <a:xfrm>
            <a:off x="996063" y="4589145"/>
            <a:ext cx="8145574" cy="55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F10909"/>
                </a:solidFill>
                <a:latin typeface="Muli"/>
                <a:ea typeface="Muli"/>
                <a:cs typeface="Muli"/>
                <a:sym typeface="Muli"/>
              </a:rPr>
              <a:t>ADDRESS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4"/>
          <p:cNvSpPr txBox="1"/>
          <p:nvPr/>
        </p:nvSpPr>
        <p:spPr>
          <a:xfrm>
            <a:off x="1028706" y="5318535"/>
            <a:ext cx="8145574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7F9F8"/>
                </a:solidFill>
                <a:latin typeface="Muli"/>
                <a:ea typeface="Muli"/>
                <a:cs typeface="Muli"/>
                <a:sym typeface="Muli"/>
              </a:rPr>
              <a:t>Paseo de Recoletos 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4"/>
          <p:cNvSpPr txBox="1"/>
          <p:nvPr/>
        </p:nvSpPr>
        <p:spPr>
          <a:xfrm>
            <a:off x="996063" y="6837997"/>
            <a:ext cx="8145574" cy="55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F10909"/>
                </a:solidFill>
                <a:latin typeface="Muli"/>
                <a:ea typeface="Muli"/>
                <a:cs typeface="Muli"/>
                <a:sym typeface="Muli"/>
              </a:rPr>
              <a:t>EMAIL ADDRESS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4"/>
          <p:cNvSpPr txBox="1"/>
          <p:nvPr/>
        </p:nvSpPr>
        <p:spPr>
          <a:xfrm>
            <a:off x="1028700" y="7522358"/>
            <a:ext cx="8145574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F7F9F8"/>
                </a:solidFill>
                <a:latin typeface="Muli"/>
                <a:ea typeface="Muli"/>
                <a:cs typeface="Muli"/>
                <a:sym typeface="Muli"/>
              </a:rPr>
              <a:t>miguelangel@thebridge.tech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8755" y="706145"/>
            <a:ext cx="6224662" cy="2176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12112025" y="0"/>
            <a:ext cx="6175975" cy="44038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0" y="-164081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028700" y="1028700"/>
            <a:ext cx="7607129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Índice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1866534" y="2430780"/>
            <a:ext cx="9397832" cy="600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n-US" sz="36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1 – ¿Qué son las bases de datos?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n-US" sz="36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2 – ¿Por qué SQL?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n-US" sz="36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3 – Comandos de creación y destrucción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n-US" sz="36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4 – Comandos de inserción y alteración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n-US" sz="36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5 – Comandos de peticionamiento</a:t>
            </a:r>
            <a:endParaRPr sz="3600" b="1" i="0" u="none" strike="noStrike" cap="none">
              <a:solidFill>
                <a:srgbClr val="231F1D"/>
              </a:solidFill>
              <a:latin typeface="Muli"/>
              <a:ea typeface="Muli"/>
              <a:cs typeface="Muli"/>
              <a:sym typeface="Mul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n-US" sz="36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6 – Uso de una base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31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3600" b="1" i="0" u="none" strike="noStrike" cap="none">
              <a:solidFill>
                <a:srgbClr val="231F1D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8780306"/>
            <a:ext cx="16230601" cy="1506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/>
          <p:nvPr/>
        </p:nvSpPr>
        <p:spPr>
          <a:xfrm>
            <a:off x="15036695" y="1028700"/>
            <a:ext cx="3733069" cy="2221717"/>
          </a:xfrm>
          <a:prstGeom prst="rect">
            <a:avLst/>
          </a:prstGeom>
          <a:solidFill>
            <a:srgbClr val="F7F9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82" y="347623"/>
            <a:ext cx="2597007" cy="179193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 txBox="1"/>
          <p:nvPr/>
        </p:nvSpPr>
        <p:spPr>
          <a:xfrm>
            <a:off x="3692234" y="822519"/>
            <a:ext cx="11190877" cy="761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1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La pregunta no es "¿qué queremos saber de la gente?", sino "¿qué desea contarnos la gente de sí misma?"</a:t>
            </a:r>
            <a:endParaRPr sz="6600" b="0" i="1" u="none" strike="noStrike" cap="none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75661" y="9163889"/>
            <a:ext cx="3212339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3738192" y="6324600"/>
            <a:ext cx="2597007" cy="17919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2275405" y="7675280"/>
            <a:ext cx="333375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7F7F7F"/>
                </a:solidFill>
                <a:latin typeface="Muli"/>
                <a:ea typeface="Muli"/>
                <a:cs typeface="Muli"/>
                <a:sym typeface="Muli"/>
              </a:rPr>
              <a:t>Mark Zuckerberg</a:t>
            </a:r>
            <a:endParaRPr sz="3200" b="0" i="0" u="none" strike="noStrike" cap="none">
              <a:solidFill>
                <a:srgbClr val="7F7F7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/>
          <p:nvPr/>
        </p:nvSpPr>
        <p:spPr>
          <a:xfrm>
            <a:off x="0" y="0"/>
            <a:ext cx="6175975" cy="44038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14554931" y="0"/>
            <a:ext cx="3874765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10395121" y="610157"/>
            <a:ext cx="7607129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¿Qué es una base de datos?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54931" y="9829349"/>
            <a:ext cx="4929965" cy="45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 descr="A picture containing red, graffiti,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7868" y="3615071"/>
            <a:ext cx="7720817" cy="5311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20404" y="2175473"/>
            <a:ext cx="8022712" cy="802271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4089315" y="4109105"/>
            <a:ext cx="11358880" cy="3832855"/>
          </a:xfrm>
          <a:prstGeom prst="rect">
            <a:avLst/>
          </a:prstGeom>
          <a:solidFill>
            <a:srgbClr val="F1090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4089315" y="4476209"/>
            <a:ext cx="1135888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Una base de datos es un </a:t>
            </a:r>
            <a:r>
              <a:rPr lang="en-US" sz="4800" b="1" i="0" u="sng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sistema</a:t>
            </a:r>
            <a:r>
              <a:rPr lang="en-US" sz="4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formado por </a:t>
            </a:r>
            <a:r>
              <a:rPr lang="en-US" sz="4800" b="1" i="0" u="sng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conjuntos de datos</a:t>
            </a:r>
            <a:r>
              <a:rPr lang="en-US" sz="4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almacenados estructuradamente, permitiendo su </a:t>
            </a:r>
            <a:r>
              <a:rPr lang="en-US" sz="4800" b="1" i="0" u="sng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fácil extracción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/>
        </p:nvSpPr>
        <p:spPr>
          <a:xfrm>
            <a:off x="8737273" y="4102085"/>
            <a:ext cx="8145575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7F9F8"/>
                </a:solidFill>
                <a:latin typeface="Muli"/>
                <a:ea typeface="Muli"/>
                <a:cs typeface="Muli"/>
                <a:sym typeface="Muli"/>
              </a:rPr>
              <a:t>Una base de datos relacional es un tipo de base de datos que almacena datos relacionados entre sí, creando puntos de acceso entre los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0" y="6000542"/>
            <a:ext cx="3364661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906780" y="316922"/>
            <a:ext cx="6672580" cy="51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Y…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¿Qué es una base de datos relacional?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7330293" y="0"/>
            <a:ext cx="10959533" cy="1061008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p5"/>
          <p:cNvGrpSpPr/>
          <p:nvPr/>
        </p:nvGrpSpPr>
        <p:grpSpPr>
          <a:xfrm>
            <a:off x="8488201" y="316922"/>
            <a:ext cx="8145583" cy="9536199"/>
            <a:chOff x="0" y="-57150"/>
            <a:chExt cx="10860777" cy="10217339"/>
          </a:xfrm>
        </p:grpSpPr>
        <p:sp>
          <p:nvSpPr>
            <p:cNvPr id="129" name="Google Shape;129;p5"/>
            <p:cNvSpPr txBox="1"/>
            <p:nvPr/>
          </p:nvSpPr>
          <p:spPr>
            <a:xfrm>
              <a:off x="7" y="-57150"/>
              <a:ext cx="10860766" cy="947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-US" sz="3300" b="1" i="0" u="none" strike="noStrike" cap="none">
                  <a:solidFill>
                    <a:srgbClr val="F10909"/>
                  </a:solidFill>
                  <a:latin typeface="Muli"/>
                  <a:ea typeface="Muli"/>
                  <a:cs typeface="Muli"/>
                  <a:sym typeface="Muli"/>
                </a:rPr>
                <a:t>VARIAS TABLAS DE DATOS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"/>
            <p:cNvSpPr txBox="1"/>
            <p:nvPr/>
          </p:nvSpPr>
          <p:spPr>
            <a:xfrm>
              <a:off x="11" y="917517"/>
              <a:ext cx="10860766" cy="2225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F7F9F8"/>
                  </a:solidFill>
                  <a:latin typeface="Muli"/>
                  <a:ea typeface="Muli"/>
                  <a:cs typeface="Muli"/>
                  <a:sym typeface="Muli"/>
                </a:rPr>
                <a:t>Las bases relacionales aceptan varias tablas, permitiendo así una estructura más intuitiva.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 txBox="1"/>
            <p:nvPr/>
          </p:nvSpPr>
          <p:spPr>
            <a:xfrm>
              <a:off x="4" y="3451246"/>
              <a:ext cx="10860766" cy="761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-US" sz="3300" b="1" i="0" u="none" strike="noStrike" cap="none">
                  <a:solidFill>
                    <a:srgbClr val="F10909"/>
                  </a:solidFill>
                  <a:latin typeface="Muli"/>
                  <a:ea typeface="Muli"/>
                  <a:cs typeface="Muli"/>
                  <a:sym typeface="Muli"/>
                </a:rPr>
                <a:t>CAMPO CLAVE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"/>
            <p:cNvSpPr txBox="1"/>
            <p:nvPr/>
          </p:nvSpPr>
          <p:spPr>
            <a:xfrm>
              <a:off x="7" y="4425912"/>
              <a:ext cx="10860766" cy="2225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F7F9F8"/>
                  </a:solidFill>
                  <a:latin typeface="Muli"/>
                  <a:ea typeface="Muli"/>
                  <a:cs typeface="Muli"/>
                  <a:sym typeface="Muli"/>
                </a:rPr>
                <a:t>Las tablas de datos pueden tener un campo clave que identifica de forma única al dato</a:t>
              </a:r>
              <a:endParaRPr sz="3000" b="1" i="0" u="none" strike="noStrike" cap="none">
                <a:solidFill>
                  <a:srgbClr val="F7F9F8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F7F9F8"/>
                  </a:solidFill>
                  <a:latin typeface="Muli"/>
                  <a:ea typeface="Muli"/>
                  <a:cs typeface="Muli"/>
                  <a:sym typeface="Muli"/>
                </a:rPr>
                <a:t>(Ejemplos: DNI, matricula…)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"/>
            <p:cNvSpPr txBox="1"/>
            <p:nvPr/>
          </p:nvSpPr>
          <p:spPr>
            <a:xfrm>
              <a:off x="0" y="6959641"/>
              <a:ext cx="10860766" cy="761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-US" sz="3300" b="1" i="0" u="none" strike="noStrike" cap="none">
                  <a:solidFill>
                    <a:srgbClr val="F10909"/>
                  </a:solidFill>
                  <a:latin typeface="Muli"/>
                  <a:ea typeface="Muli"/>
                  <a:cs typeface="Muli"/>
                  <a:sym typeface="Muli"/>
                </a:rPr>
                <a:t>HOMOGENEIDAD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 txBox="1"/>
            <p:nvPr/>
          </p:nvSpPr>
          <p:spPr>
            <a:xfrm>
              <a:off x="4" y="7934308"/>
              <a:ext cx="10860766" cy="2225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F7F9F8"/>
                  </a:solidFill>
                  <a:latin typeface="Muli"/>
                  <a:ea typeface="Muli"/>
                  <a:cs typeface="Muli"/>
                  <a:sym typeface="Muli"/>
                </a:rPr>
                <a:t>Todos los datos en la misma tabla contienen los mismos datos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F7F9F8"/>
                  </a:solidFill>
                  <a:latin typeface="Muli"/>
                  <a:ea typeface="Muli"/>
                  <a:cs typeface="Muli"/>
                  <a:sym typeface="Muli"/>
                </a:rPr>
                <a:t>(Ejemplos: Nombre, Apellidos…)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5"/>
          <p:cNvSpPr txBox="1"/>
          <p:nvPr/>
        </p:nvSpPr>
        <p:spPr>
          <a:xfrm>
            <a:off x="8335508" y="3922156"/>
            <a:ext cx="8145575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7F9F8"/>
                </a:solidFill>
                <a:latin typeface="Muli"/>
                <a:ea typeface="Muli"/>
                <a:cs typeface="Muli"/>
                <a:sym typeface="Muli"/>
              </a:rPr>
              <a:t>Una base de datos relacional es un tipo de base de datos que almacena datos </a:t>
            </a:r>
            <a:r>
              <a:rPr lang="en-US" sz="3000" b="1" i="0" u="sng" strike="noStrike" cap="none">
                <a:solidFill>
                  <a:srgbClr val="F7F9F8"/>
                </a:solidFill>
                <a:latin typeface="Muli"/>
                <a:ea typeface="Muli"/>
                <a:cs typeface="Muli"/>
                <a:sym typeface="Muli"/>
              </a:rPr>
              <a:t>relacionados entre sí</a:t>
            </a:r>
            <a:r>
              <a:rPr lang="en-US" sz="3000" b="1" i="0" u="none" strike="noStrike" cap="none">
                <a:solidFill>
                  <a:srgbClr val="F7F9F8"/>
                </a:solidFill>
                <a:latin typeface="Muli"/>
                <a:ea typeface="Muli"/>
                <a:cs typeface="Muli"/>
                <a:sym typeface="Muli"/>
              </a:rPr>
              <a:t>, creando puntos de acceso entre los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39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659" y="5662597"/>
            <a:ext cx="6847936" cy="462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6"/>
          <p:cNvPicPr preferRelativeResize="0"/>
          <p:nvPr/>
        </p:nvPicPr>
        <p:blipFill rotWithShape="1">
          <a:blip r:embed="rId3">
            <a:alphaModFix/>
          </a:blip>
          <a:srcRect l="21183" r="21183"/>
          <a:stretch/>
        </p:blipFill>
        <p:spPr>
          <a:xfrm>
            <a:off x="0" y="-62497"/>
            <a:ext cx="9006802" cy="1041199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/>
          <p:nvPr/>
        </p:nvSpPr>
        <p:spPr>
          <a:xfrm>
            <a:off x="1028700" y="-1068391"/>
            <a:ext cx="8465694" cy="103266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54931" y="9829349"/>
            <a:ext cx="4929965" cy="45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5467" y="-62497"/>
            <a:ext cx="4521200" cy="88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5466" y="1267176"/>
            <a:ext cx="4259217" cy="289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2167" y="1028700"/>
            <a:ext cx="2768600" cy="223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58873" y="4165200"/>
            <a:ext cx="4673294" cy="2336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23260" y="6765325"/>
            <a:ext cx="6676574" cy="180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 txBox="1"/>
          <p:nvPr/>
        </p:nvSpPr>
        <p:spPr>
          <a:xfrm>
            <a:off x="10586720" y="177327"/>
            <a:ext cx="667258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¿Por qué SQL?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10667011" y="2716188"/>
            <a:ext cx="6672580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 es el lenguaje más sólido e instaurado en bases de datos relacionales, permitiendo consultas rápidas, eficaces y concretas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6" descr="Resultado de imagen de graphql logo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155883" y="4094954"/>
            <a:ext cx="3204326" cy="1121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/>
          <p:nvPr/>
        </p:nvSpPr>
        <p:spPr>
          <a:xfrm>
            <a:off x="-86849" y="-119032"/>
            <a:ext cx="2882897" cy="105250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9"/>
          <p:cNvSpPr/>
          <p:nvPr/>
        </p:nvSpPr>
        <p:spPr>
          <a:xfrm>
            <a:off x="14583270" y="8065283"/>
            <a:ext cx="3874765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8039766" y="2896870"/>
            <a:ext cx="7607129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INSTRUCCIONES SQL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9"/>
          <p:cNvPicPr preferRelativeResize="0"/>
          <p:nvPr/>
        </p:nvPicPr>
        <p:blipFill rotWithShape="1">
          <a:blip r:embed="rId3">
            <a:alphaModFix/>
          </a:blip>
          <a:srcRect r="25972"/>
          <a:stretch/>
        </p:blipFill>
        <p:spPr>
          <a:xfrm>
            <a:off x="-1984758" y="1377445"/>
            <a:ext cx="7934478" cy="890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6691" y="6112176"/>
            <a:ext cx="4259217" cy="289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8E27D1-1A83-E343-BACF-999E2F485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568" y="1940485"/>
            <a:ext cx="3086100" cy="7937500"/>
          </a:xfrm>
          <a:prstGeom prst="rect">
            <a:avLst/>
          </a:prstGeom>
        </p:spPr>
      </p:pic>
      <p:sp>
        <p:nvSpPr>
          <p:cNvPr id="166" name="Google Shape;166;p7"/>
          <p:cNvSpPr/>
          <p:nvPr/>
        </p:nvSpPr>
        <p:spPr>
          <a:xfrm>
            <a:off x="15121713" y="3635895"/>
            <a:ext cx="3166288" cy="3015211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8813664" y="0"/>
            <a:ext cx="9194117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Crear base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0" y="-119032"/>
            <a:ext cx="6737011" cy="1061008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772788" y="3635895"/>
            <a:ext cx="5191433" cy="1194619"/>
          </a:xfrm>
          <a:prstGeom prst="round1Rect">
            <a:avLst>
              <a:gd name="adj" fmla="val 16667"/>
            </a:avLst>
          </a:prstGeom>
          <a:solidFill>
            <a:srgbClr val="FFEBEB"/>
          </a:solidFill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1252110" y="3763194"/>
            <a:ext cx="347119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database_name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24A9DEF4-8668-5A41-9DE2-D11C762B2B85}"/>
              </a:ext>
            </a:extLst>
          </p:cNvPr>
          <p:cNvSpPr/>
          <p:nvPr/>
        </p:nvSpPr>
        <p:spPr>
          <a:xfrm>
            <a:off x="1057121" y="3861370"/>
            <a:ext cx="194989" cy="1114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7B4164-64F2-484D-A7B4-3235020F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4348" y="1940485"/>
            <a:ext cx="3098800" cy="793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/>
          <p:nvPr/>
        </p:nvSpPr>
        <p:spPr>
          <a:xfrm>
            <a:off x="0" y="0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11408614" y="-147371"/>
            <a:ext cx="6907045" cy="105817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14582591" y="8065283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39" cy="11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/>
          <p:nvPr/>
        </p:nvSpPr>
        <p:spPr>
          <a:xfrm>
            <a:off x="12276530" y="3361647"/>
            <a:ext cx="5191433" cy="1194619"/>
          </a:xfrm>
          <a:prstGeom prst="round1Rect">
            <a:avLst>
              <a:gd name="adj" fmla="val 16667"/>
            </a:avLst>
          </a:prstGeom>
          <a:solidFill>
            <a:srgbClr val="FFEBEB"/>
          </a:solidFill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8"/>
          <p:cNvSpPr txBox="1"/>
          <p:nvPr/>
        </p:nvSpPr>
        <p:spPr>
          <a:xfrm>
            <a:off x="1704940" y="0"/>
            <a:ext cx="9194117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Eliminar base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12755852" y="3488945"/>
            <a:ext cx="334153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DROP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database_name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39D71A06-A15C-B84B-B74F-736EBA3397A0}"/>
              </a:ext>
            </a:extLst>
          </p:cNvPr>
          <p:cNvSpPr/>
          <p:nvPr/>
        </p:nvSpPr>
        <p:spPr>
          <a:xfrm>
            <a:off x="12492439" y="3587121"/>
            <a:ext cx="194989" cy="1114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A6154F-683F-5348-998F-7280D329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287" y="2221717"/>
            <a:ext cx="3098800" cy="79375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E2C5D-8E0F-774C-92FF-30C2514B2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637" y="2221717"/>
            <a:ext cx="3086100" cy="793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4035</TotalTime>
  <Words>508</Words>
  <Application>Microsoft Macintosh PowerPoint</Application>
  <PresentationFormat>Custom</PresentationFormat>
  <Paragraphs>70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Muli</vt:lpstr>
      <vt:lpstr>Calibri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Miguel Angel Florido Cifuentes</dc:creator>
  <cp:lastModifiedBy>Miguel Angel Florido Cifuentes</cp:lastModifiedBy>
  <cp:revision>11</cp:revision>
  <dcterms:created xsi:type="dcterms:W3CDTF">2006-08-16T00:00:00Z</dcterms:created>
  <dcterms:modified xsi:type="dcterms:W3CDTF">2020-03-04T11:22:38Z</dcterms:modified>
</cp:coreProperties>
</file>